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sldIdLst>
    <p:sldId id="257" r:id="rId6"/>
    <p:sldId id="294" r:id="rId7"/>
    <p:sldId id="347" r:id="rId8"/>
    <p:sldId id="348" r:id="rId9"/>
    <p:sldId id="349" r:id="rId10"/>
    <p:sldId id="350" r:id="rId11"/>
    <p:sldId id="318" r:id="rId12"/>
    <p:sldId id="293" r:id="rId13"/>
    <p:sldId id="353" r:id="rId14"/>
    <p:sldId id="352" r:id="rId15"/>
    <p:sldId id="301" r:id="rId16"/>
    <p:sldId id="304" r:id="rId17"/>
    <p:sldId id="272" r:id="rId18"/>
    <p:sldId id="271" r:id="rId19"/>
    <p:sldId id="310" r:id="rId20"/>
    <p:sldId id="312" r:id="rId21"/>
    <p:sldId id="314" r:id="rId22"/>
    <p:sldId id="291" r:id="rId23"/>
    <p:sldId id="355" r:id="rId24"/>
    <p:sldId id="280" r:id="rId25"/>
    <p:sldId id="315" r:id="rId26"/>
    <p:sldId id="316" r:id="rId27"/>
    <p:sldId id="317" r:id="rId28"/>
    <p:sldId id="303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122" name="Picture 2" descr="C:\Users\D13001\Desktop\修图\音乐盒子 - 副本.jpg音乐盒子 - 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" y="0"/>
            <a:ext cx="9140825" cy="68818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标题 5"/>
          <p:cNvGrpSpPr/>
          <p:nvPr userDrawn="1"/>
        </p:nvGrpSpPr>
        <p:grpSpPr>
          <a:xfrm>
            <a:off x="817563" y="2273300"/>
            <a:ext cx="7540625" cy="1292225"/>
            <a:chOff x="0" y="0"/>
            <a:chExt cx="4750" cy="814"/>
          </a:xfrm>
        </p:grpSpPr>
        <p:pic>
          <p:nvPicPr>
            <p:cNvPr id="5124" name="标题 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750" cy="8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5" name="文本框 5128"/>
            <p:cNvSpPr txBox="1"/>
            <p:nvPr/>
          </p:nvSpPr>
          <p:spPr>
            <a:xfrm>
              <a:off x="1" y="0"/>
              <a:ext cx="4750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lvl="0" algn="ctr" defTabSz="685800" eaLnBrk="0" hangingPunct="0"/>
              <a:endParaRPr lang="zh-CN" altLang="en-US" sz="3600" b="1" dirty="0"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sp>
        <p:nvSpPr>
          <p:cNvPr id="5123" name="Text Placeholder 2"/>
          <p:cNvSpPr>
            <a:spLocks noGrp="1"/>
          </p:cNvSpPr>
          <p:nvPr>
            <p:ph type="subTitle" idx="1"/>
          </p:nvPr>
        </p:nvSpPr>
        <p:spPr>
          <a:xfrm>
            <a:off x="2679700" y="3903663"/>
            <a:ext cx="3641725" cy="409575"/>
          </a:xfrm>
          <a:prstGeom prst="rect">
            <a:avLst/>
          </a:prstGeom>
          <a:solidFill>
            <a:srgbClr val="FFFFFF">
              <a:alpha val="39999"/>
            </a:srgbClr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>
            <a:lvl1pPr marL="0" lvl="0" indent="0" algn="ctr">
              <a:buNone/>
              <a:defRPr sz="1800" kern="1200">
                <a:solidFill>
                  <a:srgbClr val="6D6D6D"/>
                </a:solidFill>
              </a:defRPr>
            </a:lvl1pPr>
            <a:lvl2pPr marL="0" lvl="1" indent="0" algn="ctr">
              <a:buNone/>
              <a:defRPr sz="1800" kern="1200">
                <a:solidFill>
                  <a:srgbClr val="6D6D6D"/>
                </a:solidFill>
              </a:defRPr>
            </a:lvl2pPr>
            <a:lvl3pPr marL="685800" lvl="2" indent="-685800" algn="ctr">
              <a:buNone/>
              <a:defRPr sz="1800" kern="1200">
                <a:solidFill>
                  <a:srgbClr val="6D6D6D"/>
                </a:solidFill>
              </a:defRPr>
            </a:lvl3pPr>
            <a:lvl4pPr marL="1028700" lvl="3" indent="-1028700" algn="ctr">
              <a:buNone/>
              <a:defRPr sz="1800" kern="1200">
                <a:solidFill>
                  <a:srgbClr val="6D6D6D"/>
                </a:solidFill>
              </a:defRPr>
            </a:lvl4pPr>
            <a:lvl5pPr marL="1371600" lvl="4" indent="-1371600" algn="ctr">
              <a:buNone/>
              <a:defRPr sz="1800" kern="1200">
                <a:solidFill>
                  <a:srgbClr val="6D6D6D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5130" name="Title Placeholder 1"/>
          <p:cNvSpPr>
            <a:spLocks noGrp="1"/>
          </p:cNvSpPr>
          <p:nvPr>
            <p:ph type="ctrTitle"/>
          </p:nvPr>
        </p:nvSpPr>
        <p:spPr>
          <a:xfrm>
            <a:off x="849313" y="2286000"/>
            <a:ext cx="7491412" cy="12890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 algn="ctr">
              <a:defRPr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fontAlgn="base"/>
            <a:endParaRPr lang="zh-CN" altLang="en-US" strike="noStrike" noProof="1" dirty="0"/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257300"/>
            <a:ext cx="3924379" cy="5035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296" y="1257300"/>
            <a:ext cx="3924379" cy="50355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441" y="238125"/>
            <a:ext cx="2002234" cy="60547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238125"/>
            <a:ext cx="5890631" cy="60547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fontAlgn="base"/>
            <a:endParaRPr lang="zh-CN" strike="noStrike" noProof="1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4.xml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0" fontAlgn="base" latinLnBrk="0" hangingPunct="0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 noRot="1"/>
          </p:cNvSpPr>
          <p:nvPr>
            <p:ph type="body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Rectangle 4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2053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205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0" fontAlgn="base" latinLnBrk="0" hangingPunct="0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 noRot="1"/>
          </p:cNvSpPr>
          <p:nvPr>
            <p:ph type="body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Rectangle 4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07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/>
          </a:p>
        </p:txBody>
      </p:sp>
      <p:sp>
        <p:nvSpPr>
          <p:cNvPr id="307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0" fontAlgn="base" latinLnBrk="0" hangingPunct="0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2" descr="C:\Users\D13001\Desktop\修图\音乐盒子 - 副本.jpg音乐盒子 - 副本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75" y="0"/>
            <a:ext cx="9140825" cy="6881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圆角矩形 14"/>
          <p:cNvSpPr/>
          <p:nvPr/>
        </p:nvSpPr>
        <p:spPr>
          <a:xfrm>
            <a:off x="0" y="990600"/>
            <a:ext cx="9144000" cy="5365750"/>
          </a:xfrm>
          <a:prstGeom prst="roundRect">
            <a:avLst>
              <a:gd name="adj" fmla="val 0"/>
            </a:avLst>
          </a:prstGeom>
          <a:solidFill>
            <a:schemeClr val="bg1">
              <a:alpha val="37000"/>
            </a:schemeClr>
          </a:solidFill>
          <a:ln w="9525">
            <a:noFill/>
          </a:ln>
        </p:spPr>
        <p:txBody>
          <a:bodyPr anchor="ctr"/>
          <a:p>
            <a:pPr lvl="0" algn="ctr" defTabSz="685800" eaLnBrk="0" hangingPunct="0"/>
            <a:endParaRPr lang="zh-CN" altLang="en-US" sz="13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0" name="Text Placeholder 2"/>
          <p:cNvSpPr>
            <a:spLocks noGrp="1"/>
          </p:cNvSpPr>
          <p:nvPr>
            <p:ph type="body"/>
          </p:nvPr>
        </p:nvSpPr>
        <p:spPr>
          <a:xfrm>
            <a:off x="566738" y="1257300"/>
            <a:ext cx="8008937" cy="50355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10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>
              <a:defRPr sz="900">
                <a:solidFill>
                  <a:srgbClr val="A6A6A6"/>
                </a:solidFill>
              </a:defRPr>
            </a:lvl1pPr>
          </a:lstStyle>
          <a:p>
            <a:pPr lvl="0" fontAlgn="base"/>
            <a:fld id="{BB962C8B-B14F-4D97-AF65-F5344CB8AC3E}" type="datetimeFigureOut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410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>
              <a:defRPr sz="900">
                <a:solidFill>
                  <a:srgbClr val="A6A6A6"/>
                </a:solidFill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410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r">
              <a:defRPr sz="900">
                <a:solidFill>
                  <a:srgbClr val="A6A6A6"/>
                </a:solidFill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4104" name="Title Placeholder 1"/>
          <p:cNvSpPr>
            <a:spLocks noGrp="1"/>
          </p:cNvSpPr>
          <p:nvPr>
            <p:ph type="title"/>
          </p:nvPr>
        </p:nvSpPr>
        <p:spPr>
          <a:xfrm>
            <a:off x="566738" y="238125"/>
            <a:ext cx="8008937" cy="6016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400" b="1" i="0" u="none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lvl="0" indent="-266700" algn="l" defTabSz="685800" eaLnBrk="1" fontAlgn="base" latinLnBrk="0" hangingPunct="1">
        <a:lnSpc>
          <a:spcPct val="90000"/>
        </a:lnSpc>
        <a:spcBef>
          <a:spcPts val="13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"/>
        <a:defRPr sz="2400" b="0" i="0" u="none" kern="1200" baseline="0">
          <a:solidFill>
            <a:srgbClr val="285C5E"/>
          </a:solidFill>
          <a:latin typeface="+mn-lt"/>
          <a:ea typeface="+mn-ea"/>
          <a:cs typeface="+mn-cs"/>
        </a:defRPr>
      </a:lvl1pPr>
      <a:lvl2pPr marL="266700" lvl="1" indent="-266700" algn="l" defTabSz="685800" eaLnBrk="1" fontAlgn="base" latinLnBrk="0" hangingPunct="1">
        <a:lnSpc>
          <a:spcPct val="130000"/>
        </a:lnSpc>
        <a:spcBef>
          <a:spcPct val="0"/>
        </a:spcBef>
        <a:spcAft>
          <a:spcPct val="0"/>
        </a:spcAft>
        <a:buFont typeface="Calibri" panose="020F0502020204030204" pitchFamily="2" charset="0"/>
        <a:buChar char=" 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5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5pPr>
      <a:lvl6pPr marL="2514600" lvl="5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6pPr>
      <a:lvl7pPr marL="2971800" lvl="6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7pPr>
      <a:lvl8pPr marL="3429000" lvl="7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8pPr>
      <a:lvl9pPr marL="3886200" lvl="8" indent="-22860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Calibri" panose="020F0502020204030204" pitchFamily="2" charset="0"/>
        <a:buChar char="•"/>
        <a:defRPr sz="13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18.emf"/><Relationship Id="rId3" Type="http://schemas.microsoft.com/office/2007/relationships/media" Target="file:///F:\&#19968;&#24180;&#32423;&#25945;&#23398;&#36164;&#26009;\&#22823;&#31161;&#27835;&#27700;&#35838;&#20214;\&#22823;&#31161;&#27835;&#27700;&#20844;&#24320;&#35838;\&#21407;&#29256;&#20276;&#22863;&#27766;&#24029;&#22320;&#38663;&#32972;&#26223;&#38899;&#20048;&#36866;&#21512;&#26391;&#35829;&#20260;&#24863;.mp3" TargetMode="External"/><Relationship Id="rId2" Type="http://schemas.openxmlformats.org/officeDocument/2006/relationships/audio" Target="file:///F:\&#19968;&#24180;&#32423;&#25945;&#23398;&#36164;&#26009;\&#22823;&#31161;&#27835;&#27700;&#35838;&#20214;\&#22823;&#31161;&#27835;&#27700;&#20844;&#24320;&#35838;\&#21407;&#29256;&#20276;&#22863;&#27766;&#24029;&#22320;&#38663;&#32972;&#26223;&#38899;&#20048;&#36866;&#21512;&#26391;&#35829;&#20260;&#24863;.mp3" TargetMode="Externa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22.png"/><Relationship Id="rId1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5.xml"/><Relationship Id="rId4" Type="http://schemas.openxmlformats.org/officeDocument/2006/relationships/image" Target="../media/image7.emf"/><Relationship Id="rId3" Type="http://schemas.microsoft.com/office/2007/relationships/media" Target="file:///F:\&#19968;&#24180;&#32423;&#25945;&#23398;&#36164;&#26009;\&#22823;&#31161;&#27835;&#27700;&#35838;&#20214;\&#22823;&#31161;&#27835;&#27700;&#20844;&#24320;&#35838;\&#27766;&#24029;&#22320;&#38663;&#32972;&#26223;&#38899;&#20048;.mp3" TargetMode="External"/><Relationship Id="rId2" Type="http://schemas.openxmlformats.org/officeDocument/2006/relationships/audio" Target="file:///F:\&#19968;&#24180;&#32423;&#25945;&#23398;&#36164;&#26009;\&#22823;&#31161;&#27835;&#27700;&#35838;&#20214;\&#22823;&#31161;&#27835;&#27700;&#20844;&#24320;&#35838;\&#27766;&#24029;&#22320;&#38663;&#32972;&#26223;&#38899;&#20048;.mp3" TargetMode="Externa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2" descr="大禹治水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38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038"/>
            <a:ext cx="4594225" cy="288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44450"/>
            <a:ext cx="4132262" cy="2924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" y="2997200"/>
            <a:ext cx="3932238" cy="3711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Rectangle 2"/>
          <p:cNvSpPr/>
          <p:nvPr/>
        </p:nvSpPr>
        <p:spPr>
          <a:xfrm>
            <a:off x="4140200" y="3068638"/>
            <a:ext cx="5118100" cy="38719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很久很久以前，洪水淹没了村庄和田野，房屋倒塌了，牲畜被冲走了，庄稼也被冲毁了，人们只好</a:t>
            </a:r>
            <a:r>
              <a:rPr lang="zh-CN" altLang="en-US" sz="4000" b="1" dirty="0">
                <a:solidFill>
                  <a:srgbClr val="2B2D2E"/>
                </a:solidFill>
                <a:latin typeface="Arial" panose="020B0604020202020204" pitchFamily="34" charset="0"/>
                <a:ea typeface="楷体_GB2312" pitchFamily="49" charset="-122"/>
              </a:rPr>
              <a:t>四处逃荒。</a:t>
            </a:r>
            <a:endParaRPr lang="zh-CN" altLang="en-US" sz="4000" b="1" dirty="0">
              <a:solidFill>
                <a:srgbClr val="2B2D2E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 descr="20110517075615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512" y="-98425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Rectangle 3"/>
          <p:cNvSpPr/>
          <p:nvPr/>
        </p:nvSpPr>
        <p:spPr>
          <a:xfrm>
            <a:off x="611188" y="1268413"/>
            <a:ext cx="7739062" cy="25304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eaLnBrk="0" hangingPunct="0"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很久很久以前，洪水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淹没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了村庄和田野，房屋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倒塌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了，牲畜被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冲走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了，庄稼也被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冲毁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了，人们只好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四处逃荒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 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原版伴奏汶川地震背景音乐适合朗诵伤感.mp3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19925" y="522922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270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 Box 5"/>
          <p:cNvSpPr txBox="1"/>
          <p:nvPr/>
        </p:nvSpPr>
        <p:spPr>
          <a:xfrm>
            <a:off x="466725" y="765175"/>
            <a:ext cx="75438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4400" b="1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细读课文，品味语言</a:t>
            </a:r>
            <a:endParaRPr lang="zh-CN" altLang="en-US" sz="44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4" name="文本框 1"/>
          <p:cNvSpPr txBox="1"/>
          <p:nvPr/>
        </p:nvSpPr>
        <p:spPr>
          <a:xfrm>
            <a:off x="898525" y="1844675"/>
            <a:ext cx="7947025" cy="3017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思考：</a:t>
            </a:r>
            <a:endParaRPr lang="zh-CN" altLang="en-US" sz="4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4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大禹治水为什么能成功？你从文中哪里看出？（用笔勾画下来</a:t>
            </a:r>
            <a:r>
              <a:rPr lang="en-US" altLang="zh-CN" sz="4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sz="4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/>
          <p:nvPr/>
        </p:nvSpPr>
        <p:spPr>
          <a:xfrm>
            <a:off x="0" y="404813"/>
            <a:ext cx="5292725" cy="5851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禹</a:t>
            </a:r>
            <a:r>
              <a:rPr lang="zh-CN" altLang="en-US" sz="5400" b="1" u="sng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改变了父亲的做法</a:t>
            </a: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，带领人们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开凿</a:t>
            </a: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了龙门，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挖通</a:t>
            </a: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了九条河，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垒起</a:t>
            </a: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堤坝，把洪水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引到</a:t>
            </a:r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东边的大海里。</a:t>
            </a:r>
            <a:endParaRPr lang="zh-CN" altLang="en-US" sz="5400" b="1" dirty="0">
              <a:solidFill>
                <a:schemeClr val="accent2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sp>
        <p:nvSpPr>
          <p:cNvPr id="19458" name="AutoShape 3">
            <a:hlinkClick r:id="rId1" action="ppaction://hlinksldjump"/>
          </p:cNvPr>
          <p:cNvSpPr/>
          <p:nvPr/>
        </p:nvSpPr>
        <p:spPr>
          <a:xfrm>
            <a:off x="8604250" y="6524625"/>
            <a:ext cx="539750" cy="3333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6628" name="Picture 4" descr="大禹时期的龙门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2420938"/>
            <a:ext cx="3924300" cy="2205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5" descr="开凿龙门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4581525"/>
            <a:ext cx="3924300" cy="227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Picture 6" descr="治水工具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700" y="0"/>
            <a:ext cx="3924300" cy="2376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481" name="Object 2"/>
          <p:cNvGraphicFramePr>
            <a:graphicFrameLocks noChangeAspect="1"/>
          </p:cNvGraphicFramePr>
          <p:nvPr/>
        </p:nvGraphicFramePr>
        <p:xfrm>
          <a:off x="0" y="3878263"/>
          <a:ext cx="9144000" cy="297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210050" imgH="1371600" progId="PBrush">
                  <p:embed/>
                </p:oleObj>
              </mc:Choice>
              <mc:Fallback>
                <p:oleObj name="" r:id="rId1" imgW="4210050" imgH="1371600" progId="PBrush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3878263"/>
                        <a:ext cx="9144000" cy="29797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Rectangle 3"/>
          <p:cNvSpPr/>
          <p:nvPr/>
        </p:nvSpPr>
        <p:spPr>
          <a:xfrm>
            <a:off x="179388" y="547688"/>
            <a:ext cx="8820150" cy="3597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5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 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2" charset="-122"/>
                <a:sym typeface="Arial" panose="020B0604020202020204" pitchFamily="34" charset="0"/>
              </a:rPr>
              <a:t>晚上，他常常睡在草丘山冈，天蒙蒙亮就又出发了。他的脚长年泡在泥水中，脚跟都烂了，他只好拄着棍子走路。</a:t>
            </a:r>
            <a:endParaRPr lang="zh-CN" altLang="en-US" sz="44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eaLnBrk="0" hangingPunct="0"/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0" y="2492375"/>
            <a:ext cx="8820150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400" b="1" dirty="0">
                <a:solidFill>
                  <a:schemeClr val="accent2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 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97163" y="4552950"/>
            <a:ext cx="5762625" cy="2101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、不怕困难、艰苦奋斗、历经艰险、锲而不舍、坚韧不拔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7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3"/>
          <p:cNvSpPr>
            <a:spLocks noGrp="1"/>
          </p:cNvSpPr>
          <p:nvPr>
            <p:ph type="body"/>
          </p:nvPr>
        </p:nvSpPr>
        <p:spPr>
          <a:xfrm>
            <a:off x="395288" y="1268413"/>
            <a:ext cx="8229600" cy="2438400"/>
          </a:xfrm>
          <a:ln/>
        </p:spPr>
        <p:txBody>
          <a:bodyPr wrap="square" anchor="t"/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sz="4800" b="1" dirty="0">
                <a:ea typeface="黑体" panose="02010609060101010101" pitchFamily="2" charset="-122"/>
              </a:rPr>
              <a:t>为了治水，禹三十岁</a:t>
            </a: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才</a:t>
            </a:r>
            <a:r>
              <a:rPr lang="zh-CN" altLang="en-US" sz="4800" b="1" dirty="0">
                <a:ea typeface="黑体" panose="02010609060101010101" pitchFamily="2" charset="-122"/>
              </a:rPr>
              <a:t>结婚，在家</a:t>
            </a: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仅仅</a:t>
            </a:r>
            <a:r>
              <a:rPr lang="zh-CN" altLang="en-US" sz="4800" b="1" dirty="0">
                <a:ea typeface="黑体" panose="02010609060101010101" pitchFamily="2" charset="-122"/>
              </a:rPr>
              <a:t>住了四天，</a:t>
            </a: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就</a:t>
            </a:r>
            <a:r>
              <a:rPr lang="zh-CN" altLang="en-US" sz="4800" b="1" dirty="0">
                <a:ea typeface="黑体" panose="02010609060101010101" pitchFamily="2" charset="-122"/>
              </a:rPr>
              <a:t>告别了妻子。禹治水十年，曾经三次路过家门，</a:t>
            </a: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却</a:t>
            </a:r>
            <a:r>
              <a:rPr lang="zh-CN" altLang="en-US" sz="4800" b="1" dirty="0">
                <a:ea typeface="黑体" panose="02010609060101010101" pitchFamily="2" charset="-122"/>
              </a:rPr>
              <a:t>顾不得进去看一看。</a:t>
            </a:r>
            <a:endParaRPr lang="zh-CN" altLang="en-US" sz="4800" b="1" dirty="0">
              <a:ea typeface="黑体" panose="02010609060101010101" pitchFamily="2" charset="-122"/>
            </a:endParaRPr>
          </a:p>
        </p:txBody>
      </p:sp>
      <p:sp>
        <p:nvSpPr>
          <p:cNvPr id="21506" name="Rectangle 13"/>
          <p:cNvSpPr/>
          <p:nvPr/>
        </p:nvSpPr>
        <p:spPr>
          <a:xfrm>
            <a:off x="381000" y="1981200"/>
            <a:ext cx="8229600" cy="2438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 eaLnBrk="0" hangingPunct="0">
              <a:spcBef>
                <a:spcPct val="2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400" y="5051425"/>
            <a:ext cx="7886700" cy="1431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、抛家舍子，不顾个人幸福得失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3"/>
          <p:cNvSpPr>
            <a:spLocks noGrp="1"/>
          </p:cNvSpPr>
          <p:nvPr>
            <p:ph type="body"/>
          </p:nvPr>
        </p:nvSpPr>
        <p:spPr>
          <a:xfrm>
            <a:off x="0" y="0"/>
            <a:ext cx="9144000" cy="6858000"/>
          </a:xfrm>
          <a:ln/>
        </p:spPr>
        <p:txBody>
          <a:bodyPr wrap="square" anchor="t"/>
          <a:p>
            <a:pPr>
              <a:buNone/>
            </a:pPr>
            <a:r>
              <a:rPr lang="en-US" altLang="zh-CN" b="1" dirty="0"/>
              <a:t>      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        </a:t>
            </a:r>
            <a:r>
              <a:rPr lang="en-US" altLang="zh-CN" sz="3600" b="1" dirty="0">
                <a:solidFill>
                  <a:srgbClr val="FF0000"/>
                </a:solidFill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</a:rPr>
              <a:t>三过家门而不入</a:t>
            </a:r>
            <a:r>
              <a:rPr lang="en-US" altLang="zh-CN" sz="3600" b="1" dirty="0">
                <a:solidFill>
                  <a:srgbClr val="FF0000"/>
                </a:solidFill>
              </a:rPr>
              <a:t>”</a:t>
            </a:r>
            <a:endParaRPr lang="en-US" altLang="zh-CN" sz="36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22530" name="Text Box 6"/>
          <p:cNvSpPr txBox="1"/>
          <p:nvPr/>
        </p:nvSpPr>
        <p:spPr>
          <a:xfrm>
            <a:off x="381000" y="3001963"/>
            <a:ext cx="83820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TextBox 5"/>
          <p:cNvSpPr txBox="1"/>
          <p:nvPr/>
        </p:nvSpPr>
        <p:spPr>
          <a:xfrm>
            <a:off x="323850" y="2133600"/>
            <a:ext cx="8382000" cy="577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253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268413"/>
            <a:ext cx="3805238" cy="489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23553" descr="D:\图片\12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1341438"/>
            <a:ext cx="3681412" cy="4967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Picture 5" descr="e9608cae6d1d955ab3793e95785c4f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Text Box 6"/>
          <p:cNvSpPr txBox="1"/>
          <p:nvPr/>
        </p:nvSpPr>
        <p:spPr>
          <a:xfrm>
            <a:off x="827088" y="2205038"/>
            <a:ext cx="7620000" cy="3444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b="1" dirty="0">
                <a:solidFill>
                  <a:srgbClr val="6600CC"/>
                </a:solidFill>
                <a:latin typeface="Times New Roman" panose="02020603050405020304" pitchFamily="18" charset="0"/>
                <a:ea typeface="幼圆" panose="02010509060101010101" pitchFamily="1" charset="-122"/>
              </a:rPr>
              <a:t>        </a:t>
            </a: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2" charset="-122"/>
                <a:sym typeface="Arial" panose="020B0604020202020204" pitchFamily="34" charset="0"/>
              </a:rPr>
              <a:t>为了治水，禹三十岁（       ）结婚，在家（      ）住了四天，（     ）告别了妻子。禹治水十年，曾经三次路过家门，（      ）顾不得进去看一看。</a:t>
            </a:r>
            <a:endParaRPr lang="zh-CN" altLang="en-US" sz="4400" b="1" dirty="0">
              <a:solidFill>
                <a:srgbClr val="6600CC"/>
              </a:solidFill>
              <a:latin typeface="Times New Roman" panose="02020603050405020304" pitchFamily="18" charset="0"/>
              <a:ea typeface="幼圆" panose="02010509060101010101" pitchFamily="1" charset="-122"/>
            </a:endParaRPr>
          </a:p>
        </p:txBody>
      </p:sp>
      <p:sp>
        <p:nvSpPr>
          <p:cNvPr id="23555" name="文本框 1"/>
          <p:cNvSpPr txBox="1"/>
          <p:nvPr/>
        </p:nvSpPr>
        <p:spPr>
          <a:xfrm>
            <a:off x="827088" y="333375"/>
            <a:ext cx="7823200" cy="1311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>
                <a:latin typeface="Arial" panose="020B0604020202020204" pitchFamily="34" charset="0"/>
                <a:ea typeface="宋体" panose="02010600030101010101" pitchFamily="2" charset="-122"/>
              </a:rPr>
              <a:t>试着填一填，对比填上词语后有什么不同？</a:t>
            </a:r>
            <a:endParaRPr lang="zh-CN" altLang="en-US" sz="4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文本框 2"/>
          <p:cNvSpPr txBox="1"/>
          <p:nvPr/>
        </p:nvSpPr>
        <p:spPr>
          <a:xfrm>
            <a:off x="7235825" y="2276475"/>
            <a:ext cx="1416050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才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文本框 3"/>
          <p:cNvSpPr txBox="1"/>
          <p:nvPr/>
        </p:nvSpPr>
        <p:spPr>
          <a:xfrm>
            <a:off x="4356100" y="2852738"/>
            <a:ext cx="2014538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仅仅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文本框 4"/>
          <p:cNvSpPr txBox="1"/>
          <p:nvPr/>
        </p:nvSpPr>
        <p:spPr>
          <a:xfrm>
            <a:off x="2555875" y="3573463"/>
            <a:ext cx="890588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就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文本框 5"/>
          <p:cNvSpPr txBox="1"/>
          <p:nvPr/>
        </p:nvSpPr>
        <p:spPr>
          <a:xfrm>
            <a:off x="2051050" y="4941888"/>
            <a:ext cx="1152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却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/>
      <p:bldP spid="23557" grpId="0"/>
      <p:bldP spid="23558" grpId="0"/>
      <p:bldP spid="235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/>
          <p:nvPr/>
        </p:nvSpPr>
        <p:spPr>
          <a:xfrm>
            <a:off x="682625" y="1701800"/>
            <a:ext cx="7848600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 </a:t>
            </a:r>
            <a:r>
              <a:rPr lang="zh-CN" altLang="en-US" sz="48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洪水终于退了，大地又恢复了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欣欣向荣</a:t>
            </a:r>
            <a:r>
              <a:rPr lang="zh-CN" altLang="en-US" sz="48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的景象。</a:t>
            </a:r>
            <a:endParaRPr lang="zh-CN" altLang="en-US" sz="48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文本框 3"/>
          <p:cNvSpPr txBox="1"/>
          <p:nvPr/>
        </p:nvSpPr>
        <p:spPr>
          <a:xfrm>
            <a:off x="827088" y="549275"/>
            <a:ext cx="3438525" cy="7000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拓展延伸：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2" name="文本框 5"/>
          <p:cNvSpPr txBox="1"/>
          <p:nvPr/>
        </p:nvSpPr>
        <p:spPr>
          <a:xfrm>
            <a:off x="1254125" y="1314450"/>
            <a:ext cx="7335838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4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4400">
                <a:latin typeface="Arial" panose="020B0604020202020204" pitchFamily="34" charset="0"/>
                <a:ea typeface="宋体" panose="02010600030101010101" pitchFamily="2" charset="-122"/>
              </a:rPr>
              <a:t>通过这节课的学习，你从大禹身上学到了些什么？</a:t>
            </a:r>
            <a:endParaRPr lang="zh-CN" altLang="zh-CN" sz="4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zh-CN" sz="4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44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、你还知道哪些不求索取，不惜牺牲自己，无私奉献的伟大人物呢？</a:t>
            </a:r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Text Box 5"/>
          <p:cNvSpPr txBox="1"/>
          <p:nvPr/>
        </p:nvSpPr>
        <p:spPr>
          <a:xfrm>
            <a:off x="468313" y="2276475"/>
            <a:ext cx="7543800" cy="91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 eaLnBrk="0" hangingPunct="0"/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 “</a:t>
            </a:r>
            <a:r>
              <a:rPr lang="zh-CN" altLang="x-none" sz="5400" b="1" dirty="0">
                <a:latin typeface="Arial" panose="020B0604020202020204" pitchFamily="34" charset="0"/>
                <a:ea typeface="宋体" panose="02010600030101010101" pitchFamily="2" charset="-122"/>
              </a:rPr>
              <a:t>水能载舟，亦能覆舟</a:t>
            </a:r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en-US" altLang="zh-CN" sz="54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Text Box 2"/>
          <p:cNvSpPr txBox="1"/>
          <p:nvPr/>
        </p:nvSpPr>
        <p:spPr>
          <a:xfrm>
            <a:off x="1239838" y="1346200"/>
            <a:ext cx="7148512" cy="46148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关于奉献的名言。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春蚕到死丝方尽，蜡炬成灰泪始干。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                                        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（唐）李商隐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一个人的价值，应当看他贡献什么，而不应当看他索取什么。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                                      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（美）爱因斯坦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生命的意义在于奉献，而不在于索取。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                                     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华文楷体" panose="02010600040101010101" pitchFamily="2" charset="-122"/>
              </a:rPr>
              <a:t>（苏联）高尔基</a:t>
            </a:r>
            <a:endParaRPr lang="zh-CN" altLang="en-US" sz="28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>
            <a:miter/>
          </a:ln>
        </p:spPr>
        <p:txBody>
          <a:bodyPr vert="horz" wrap="square" anchor="ctr"/>
          <a:p>
            <a:pPr lvl="0" eaLnBrk="1" fontAlgn="base" hangingPunct="1"/>
            <a:endParaRPr b="0" strike="noStrike" noProof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27650" name="内容占位符 3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70700"/>
          </a:xfrm>
          <a:ln/>
        </p:spPr>
      </p:pic>
      <p:sp>
        <p:nvSpPr>
          <p:cNvPr id="34820" name="TextBox 4"/>
          <p:cNvSpPr/>
          <p:nvPr/>
        </p:nvSpPr>
        <p:spPr>
          <a:xfrm>
            <a:off x="857250" y="857250"/>
            <a:ext cx="7858125" cy="4832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4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大禹为什么能治水成功呢？</a:t>
            </a:r>
            <a:endParaRPr lang="zh-CN" altLang="en-US" sz="4400" b="1" dirty="0"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eaLnBrk="0" hangingPunct="0"/>
            <a:endParaRPr lang="en-US" altLang="zh-CN" sz="4400" b="1" dirty="0">
              <a:solidFill>
                <a:srgbClr val="00B050"/>
              </a:solidFill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eaLnBrk="0" hangingPunct="0"/>
            <a:r>
              <a:rPr lang="zh-CN" altLang="en-US" sz="4400" b="1" dirty="0">
                <a:solidFill>
                  <a:srgbClr val="00B05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①大禹有理想，有决心。</a:t>
            </a:r>
            <a:endParaRPr lang="zh-CN" altLang="en-US" sz="4400" b="1" dirty="0">
              <a:solidFill>
                <a:srgbClr val="00B050"/>
              </a:solidFill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eaLnBrk="0" hangingPunct="0"/>
            <a:r>
              <a:rPr lang="zh-CN" altLang="en-US" sz="4400" b="1" dirty="0">
                <a:solidFill>
                  <a:srgbClr val="00B05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②使用了正确的治水策略。</a:t>
            </a:r>
            <a:endParaRPr lang="zh-CN" altLang="en-US" sz="4400" b="1" dirty="0">
              <a:solidFill>
                <a:srgbClr val="00B050"/>
              </a:solidFill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eaLnBrk="0" hangingPunct="0"/>
            <a:r>
              <a:rPr lang="zh-CN" altLang="en-US" sz="4400" b="1" dirty="0">
                <a:solidFill>
                  <a:srgbClr val="00B05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③大禹不怕困难。</a:t>
            </a:r>
            <a:endParaRPr lang="zh-CN" altLang="en-US" sz="4400" b="1" dirty="0">
              <a:solidFill>
                <a:srgbClr val="00B050"/>
              </a:solidFill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eaLnBrk="0" hangingPunct="0"/>
            <a:r>
              <a:rPr lang="zh-CN" altLang="en-US" sz="4400" b="1" dirty="0">
                <a:solidFill>
                  <a:srgbClr val="00B05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④大禹为了治水，抛家弃子，不计较个人的得失。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14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4820">
                                            <p:txEl>
                                              <p:charRg st="14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4820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39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34820">
                                            <p:txEl>
                                              <p:charRg st="39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charRg st="4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34820">
                                            <p:txEl>
                                              <p:charRg st="4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>
            <a:miter/>
          </a:ln>
        </p:spPr>
        <p:txBody>
          <a:bodyPr vert="horz" wrap="square" anchor="ctr"/>
          <a:p>
            <a:pPr lvl="0" eaLnBrk="1" fontAlgn="base" hangingPunct="1"/>
            <a:endParaRPr b="0" strike="noStrike" noProof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2867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70700"/>
          </a:xfrm>
          <a:ln/>
        </p:spPr>
      </p:pic>
      <p:sp>
        <p:nvSpPr>
          <p:cNvPr id="28675" name="TextBox 4"/>
          <p:cNvSpPr/>
          <p:nvPr/>
        </p:nvSpPr>
        <p:spPr>
          <a:xfrm>
            <a:off x="857250" y="1214438"/>
            <a:ext cx="7858125" cy="1431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4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大禹为什么能成为</a:t>
            </a:r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1" charset="-122"/>
                <a:sym typeface="楷体" panose="02010609060101010101" pitchFamily="1" charset="-122"/>
              </a:rPr>
              <a:t>“</a:t>
            </a:r>
            <a:r>
              <a:rPr lang="zh-CN" altLang="en-US" sz="44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人们世世代代敬仰和爱戴的英雄</a:t>
            </a:r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1" charset="-122"/>
                <a:sym typeface="楷体" panose="02010609060101010101" pitchFamily="1" charset="-122"/>
              </a:rPr>
              <a:t>”</a:t>
            </a:r>
            <a:r>
              <a:rPr lang="zh-CN" altLang="en-US" sz="44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呢？</a:t>
            </a:r>
            <a:endParaRPr lang="zh-CN" altLang="en-US" sz="4400" b="1" dirty="0"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</p:txBody>
      </p:sp>
      <p:sp>
        <p:nvSpPr>
          <p:cNvPr id="28676" name="Text Box 5"/>
          <p:cNvSpPr txBox="1"/>
          <p:nvPr/>
        </p:nvSpPr>
        <p:spPr>
          <a:xfrm>
            <a:off x="1330325" y="3068638"/>
            <a:ext cx="597852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1330325" y="2708275"/>
            <a:ext cx="6699250" cy="3444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</a:t>
            </a:r>
            <a:r>
              <a:rPr lang="zh-CN" altLang="en-US" sz="4000" dirty="0">
                <a:solidFill>
                  <a:srgbClr val="CC66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一是因为大禹治水成功带给人们幸福安宁；二是因为他表现了无私奉献的精神，是人们的楷模。</a:t>
            </a:r>
            <a:endParaRPr lang="zh-CN" altLang="en-US" sz="4000" dirty="0">
              <a:solidFill>
                <a:srgbClr val="CC66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eaLnBrk="0" hangingPunct="0">
              <a:spcBef>
                <a:spcPct val="50000"/>
              </a:spcBef>
            </a:pPr>
            <a:endParaRPr lang="zh-CN" altLang="en-US" sz="4000" dirty="0">
              <a:solidFill>
                <a:srgbClr val="CC66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5" descr="e9608cae6d1d955ab3793e95785c4f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Rectangle 2"/>
          <p:cNvSpPr>
            <a:spLocks noGrp="1"/>
          </p:cNvSpPr>
          <p:nvPr/>
        </p:nvSpPr>
        <p:spPr>
          <a:xfrm>
            <a:off x="395288" y="1341438"/>
            <a:ext cx="8748712" cy="45259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  禹第一次路过家门时他真想回家看看新婚的妻子呀，可是他一想到洪水没有制服，乡亲们无家可归，禹咬咬牙，一狠心没有进去。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  第二次路过家门时，禹真想回家看看刚出生的儿子呀，可是他一想到洪水没有制服，乡亲们无家可归，禹跺跺脚，叹了口气，还是没有进去。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  第三次路过家门时，禹真想和妻儿团聚，共享天伦，可是他一想到洪水没有制服，乡亲们无家可归，禹依然没进家门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68" name="Text Box 4"/>
          <p:cNvSpPr txBox="1"/>
          <p:nvPr/>
        </p:nvSpPr>
        <p:spPr>
          <a:xfrm>
            <a:off x="323850" y="0"/>
            <a:ext cx="871220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6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禹治水</a:t>
            </a: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年，曾经三次路过家门，却顾不得进去看一看。</a:t>
            </a:r>
            <a:endParaRPr lang="zh-CN" altLang="en-US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Text Box 10"/>
          <p:cNvSpPr txBox="1"/>
          <p:nvPr/>
        </p:nvSpPr>
        <p:spPr>
          <a:xfrm>
            <a:off x="182563" y="839788"/>
            <a:ext cx="8567737" cy="4662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为了治水，禹没有睡过一个好觉。每天，他总是忙到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才睡觉。没有床被，他就 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；下雨了，他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；野外的蚊虫真多啊，他＿＿＿＿＿＿。每天他仅仅能睡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，天刚蒙蒙亮，他就又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24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2400" b="1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en-US" altLang="zh-CN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为了治水，他的脚长年泡在泥水中，脚上的皮肤＿＿＿＿＿＿，脚趾甲</a:t>
            </a:r>
            <a:r>
              <a:rPr lang="en-US" altLang="zh-CN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，脚跟</a:t>
            </a:r>
            <a:r>
              <a:rPr lang="en-US" altLang="zh-CN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＿＿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，走起路来</a:t>
            </a:r>
            <a:r>
              <a:rPr lang="en-US" altLang="zh-CN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，他却</a:t>
            </a:r>
            <a:r>
              <a:rPr lang="en-US" altLang="zh-CN" sz="2400" b="1" u="sng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r>
              <a:rPr lang="zh-CN" altLang="en-US" sz="2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sz="2800" b="1" u="sng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Text Box 3"/>
          <p:cNvSpPr txBox="1"/>
          <p:nvPr/>
        </p:nvSpPr>
        <p:spPr>
          <a:xfrm>
            <a:off x="669925" y="3270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Text Box 4"/>
          <p:cNvSpPr txBox="1"/>
          <p:nvPr/>
        </p:nvSpPr>
        <p:spPr>
          <a:xfrm>
            <a:off x="228600" y="352425"/>
            <a:ext cx="88011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请你选择禹所面临的一种困难，把它写具体。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内容占位符 5121"/>
          <p:cNvPicPr>
            <a:picLocks noGrp="1" noChangeAspect="1"/>
          </p:cNvPicPr>
          <p:nvPr>
            <p:ph sz="half" idx="1"/>
          </p:nvPr>
        </p:nvPicPr>
        <p:blipFill>
          <a:blip r:embed="rId1"/>
          <a:srcRect l="-1259" t="-1434" r="1823" b="23918"/>
          <a:stretch>
            <a:fillRect/>
          </a:stretch>
        </p:blipFill>
        <p:spPr>
          <a:xfrm>
            <a:off x="-36512" y="-98425"/>
            <a:ext cx="9144000" cy="6124575"/>
          </a:xfrm>
          <a:ln/>
        </p:spPr>
      </p:pic>
      <p:sp>
        <p:nvSpPr>
          <p:cNvPr id="9218" name="文本框 5123"/>
          <p:cNvSpPr txBox="1"/>
          <p:nvPr/>
        </p:nvSpPr>
        <p:spPr>
          <a:xfrm>
            <a:off x="1979613" y="6164263"/>
            <a:ext cx="3089275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突如其来的洪水</a:t>
            </a:r>
            <a:endParaRPr lang="zh-CN" altLang="en-US" sz="2800" b="1" dirty="0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汶川地震背景音乐.mp3"/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750" y="609282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内容占位符 6145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3511550" y="2420938"/>
            <a:ext cx="5567363" cy="4176712"/>
          </a:xfrm>
          <a:ln/>
        </p:spPr>
      </p:pic>
      <p:pic>
        <p:nvPicPr>
          <p:cNvPr id="10242" name="内容占位符 614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925" y="0"/>
            <a:ext cx="5889625" cy="3937000"/>
          </a:xfrm>
          <a:ln/>
        </p:spPr>
      </p:pic>
      <p:sp>
        <p:nvSpPr>
          <p:cNvPr id="10243" name="文本框 6147"/>
          <p:cNvSpPr txBox="1"/>
          <p:nvPr/>
        </p:nvSpPr>
        <p:spPr>
          <a:xfrm>
            <a:off x="395288" y="5300663"/>
            <a:ext cx="269875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被洪水洗劫过的村庄、道路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02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10242"/>
          <p:cNvSpPr txBox="1"/>
          <p:nvPr/>
        </p:nvSpPr>
        <p:spPr>
          <a:xfrm>
            <a:off x="1219200" y="5943600"/>
            <a:ext cx="34290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淹没了农田</a:t>
            </a:r>
            <a:endParaRPr lang="zh-CN" altLang="en-US" sz="4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126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6135687" cy="4941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11266"/>
          <p:cNvSpPr txBox="1"/>
          <p:nvPr/>
        </p:nvSpPr>
        <p:spPr>
          <a:xfrm>
            <a:off x="304800" y="5638800"/>
            <a:ext cx="30480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冲倒了房屋</a:t>
            </a:r>
            <a:endParaRPr lang="zh-CN" altLang="en-US" sz="4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229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763" y="2506663"/>
            <a:ext cx="5037137" cy="4406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3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-26987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2"/>
          <p:cNvSpPr/>
          <p:nvPr/>
        </p:nvSpPr>
        <p:spPr>
          <a:xfrm>
            <a:off x="468313" y="53975"/>
            <a:ext cx="7880350" cy="7285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洪  水     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淹 没  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倒 塌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牲  畜     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叮  嘱    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逃 荒      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开 凿      垒起      堤 坝     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敬  仰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爱 戴    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欣欣向荣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b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b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b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altLang="zh-CN" sz="3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b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</a:b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文本框 3"/>
          <p:cNvSpPr txBox="1"/>
          <p:nvPr/>
        </p:nvSpPr>
        <p:spPr>
          <a:xfrm>
            <a:off x="34925" y="0"/>
            <a:ext cx="3636963" cy="3651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文本框 4"/>
          <p:cNvSpPr txBox="1"/>
          <p:nvPr/>
        </p:nvSpPr>
        <p:spPr>
          <a:xfrm>
            <a:off x="241300" y="103188"/>
            <a:ext cx="2674938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字词关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1075"/>
          </a:xfrm>
          <a:ln/>
        </p:spPr>
        <p:txBody>
          <a:bodyPr wrap="square" anchor="ctr"/>
          <a:p>
            <a:r>
              <a:rPr lang="zh-CN" altLang="en-US"/>
              <a:t>多音字辨析</a:t>
            </a:r>
            <a:endParaRPr lang="zh-CN" altLang="en-US"/>
          </a:p>
        </p:txBody>
      </p:sp>
      <p:sp>
        <p:nvSpPr>
          <p:cNvPr id="12291" name="Text Box 5"/>
          <p:cNvSpPr txBox="1"/>
          <p:nvPr/>
        </p:nvSpPr>
        <p:spPr>
          <a:xfrm>
            <a:off x="590550" y="2279650"/>
            <a:ext cx="3219450" cy="822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1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、（处</a:t>
            </a: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2" charset="-122"/>
              </a:rPr>
              <a:t>死）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2292" name="Text Box 6"/>
          <p:cNvSpPr txBox="1"/>
          <p:nvPr/>
        </p:nvSpPr>
        <p:spPr>
          <a:xfrm>
            <a:off x="4727575" y="2324100"/>
            <a:ext cx="4019550" cy="15541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2" charset="-122"/>
              </a:rPr>
              <a:t>（四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处</a:t>
            </a: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2" charset="-122"/>
              </a:rPr>
              <a:t>逃荒）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eaLnBrk="0" hangingPunct="0"/>
            <a:endParaRPr lang="zh-CN" altLang="en-US" sz="48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0" name="Text Box 7"/>
          <p:cNvSpPr txBox="1"/>
          <p:nvPr/>
        </p:nvSpPr>
        <p:spPr>
          <a:xfrm>
            <a:off x="1600200" y="2746375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Text Box 9"/>
          <p:cNvSpPr txBox="1"/>
          <p:nvPr/>
        </p:nvSpPr>
        <p:spPr>
          <a:xfrm>
            <a:off x="1835150" y="1485900"/>
            <a:ext cx="2322513" cy="822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chǔ</a:t>
            </a:r>
            <a:endParaRPr lang="en-US" altLang="zh-CN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Text Box 10"/>
          <p:cNvSpPr txBox="1"/>
          <p:nvPr/>
        </p:nvSpPr>
        <p:spPr>
          <a:xfrm>
            <a:off x="5724525" y="1628775"/>
            <a:ext cx="2173288" cy="822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chù</a:t>
            </a:r>
            <a:endParaRPr lang="en-US" altLang="zh-CN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088" y="4437063"/>
            <a:ext cx="8153400" cy="82391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</a:t>
            </a:r>
            <a:r>
              <a:rPr lang="zh-CN" altLang="en-US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、  </a:t>
            </a:r>
            <a:r>
              <a:rPr lang="zh-CN" altLang="en-US" sz="4800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</a:t>
            </a:r>
            <a:r>
              <a:rPr lang="zh-CN" altLang="en-US" sz="4800" b="1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塞</a:t>
            </a:r>
            <a:r>
              <a:rPr lang="zh-CN" altLang="en-US" sz="4800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外        堵</a:t>
            </a:r>
            <a:r>
              <a:rPr lang="zh-CN" altLang="en-US" sz="4800" b="1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塞</a:t>
            </a:r>
            <a:r>
              <a:rPr lang="zh-CN" altLang="en-US" sz="4800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        瓶</a:t>
            </a:r>
            <a:r>
              <a:rPr lang="zh-CN" altLang="en-US" sz="48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塞</a:t>
            </a:r>
            <a:endParaRPr lang="zh-CN" altLang="en-US" sz="4800" b="1" noProof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92275" y="3573463"/>
            <a:ext cx="1503363" cy="822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sài</a:t>
            </a:r>
            <a:endParaRPr lang="en-US" altLang="zh-CN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91088" y="3714750"/>
            <a:ext cx="1165225" cy="8239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sè</a:t>
            </a:r>
            <a:endParaRPr lang="en-US" altLang="zh-CN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24750" y="3644900"/>
            <a:ext cx="1571625" cy="8239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sāi</a:t>
            </a:r>
            <a:endParaRPr lang="en-US" altLang="zh-CN" sz="4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2" grpId="0"/>
      <p:bldP spid="12294" grpId="0"/>
      <p:bldP spid="12295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1"/>
          <p:cNvSpPr txBox="1"/>
          <p:nvPr/>
        </p:nvSpPr>
        <p:spPr>
          <a:xfrm>
            <a:off x="971550" y="1052513"/>
            <a:ext cx="6418263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400">
                <a:latin typeface="Arial" panose="020B0604020202020204" pitchFamily="34" charset="0"/>
                <a:ea typeface="宋体" panose="02010600030101010101" pitchFamily="2" charset="-122"/>
              </a:rPr>
              <a:t>朗读课文，整体感知</a:t>
            </a:r>
            <a:endParaRPr lang="zh-CN" altLang="en-US" sz="4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2" name="文本框 2"/>
          <p:cNvSpPr txBox="1"/>
          <p:nvPr/>
        </p:nvSpPr>
        <p:spPr>
          <a:xfrm>
            <a:off x="1031875" y="2514600"/>
            <a:ext cx="6996113" cy="1311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思考：这篇故事分别写了谁治水？他俩治水结果怎样？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000120150407A17PWBG">
  <a:themeElements>
    <a:clrScheme name="">
      <a:dk1>
        <a:srgbClr val="55595B"/>
      </a:dk1>
      <a:lt1>
        <a:srgbClr val="FFFFFF"/>
      </a:lt1>
      <a:dk2>
        <a:srgbClr val="55595B"/>
      </a:dk2>
      <a:lt2>
        <a:srgbClr val="FFFFFF"/>
      </a:lt2>
      <a:accent1>
        <a:srgbClr val="56B4B6"/>
      </a:accent1>
      <a:accent2>
        <a:srgbClr val="4D91BF"/>
      </a:accent2>
      <a:accent3>
        <a:srgbClr val="FFFFFF"/>
      </a:accent3>
      <a:accent4>
        <a:srgbClr val="484B4D"/>
      </a:accent4>
      <a:accent5>
        <a:srgbClr val="B4D6D7"/>
      </a:accent5>
      <a:accent6>
        <a:srgbClr val="4482AB"/>
      </a:accent6>
      <a:hlink>
        <a:srgbClr val="00B0F0"/>
      </a:hlink>
      <a:folHlink>
        <a:srgbClr val="AFB2B4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55595B"/>
        </a:dk1>
        <a:lt1>
          <a:srgbClr val="FFFFFF"/>
        </a:lt1>
        <a:dk2>
          <a:srgbClr val="55595B"/>
        </a:dk2>
        <a:lt2>
          <a:srgbClr val="FFFFFF"/>
        </a:lt2>
        <a:accent1>
          <a:srgbClr val="56B4B6"/>
        </a:accent1>
        <a:accent2>
          <a:srgbClr val="4D91BF"/>
        </a:accent2>
        <a:accent3>
          <a:srgbClr val="FFFFFF"/>
        </a:accent3>
        <a:accent4>
          <a:srgbClr val="484B4D"/>
        </a:accent4>
        <a:accent5>
          <a:srgbClr val="B4D6D7"/>
        </a:accent5>
        <a:accent6>
          <a:srgbClr val="4482AB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1765</Words>
  <Application>WPS 演示</Application>
  <PresentationFormat>在屏幕上显示</PresentationFormat>
  <Paragraphs>132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楷体_GB2312</vt:lpstr>
      <vt:lpstr>楷体</vt:lpstr>
      <vt:lpstr>黑体</vt:lpstr>
      <vt:lpstr>华文楷体</vt:lpstr>
      <vt:lpstr>Times New Roman</vt:lpstr>
      <vt:lpstr>幼圆</vt:lpstr>
      <vt:lpstr>Courier New</vt:lpstr>
      <vt:lpstr>Broadway</vt:lpstr>
      <vt:lpstr>微软雅黑</vt:lpstr>
      <vt:lpstr>Wingdings 2</vt:lpstr>
      <vt:lpstr>新宋体</vt:lpstr>
      <vt:lpstr>Segoe Print</vt:lpstr>
      <vt:lpstr>Wingdings</vt:lpstr>
      <vt:lpstr>Arial Unicode MS</vt:lpstr>
      <vt:lpstr>默认设计模板</vt:lpstr>
      <vt:lpstr>古瓶荷花</vt:lpstr>
      <vt:lpstr>1_古瓶荷花</vt:lpstr>
      <vt:lpstr>A000120150407A17PWBG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7C教育资源网www.7cxk.net</Company>
  <LinksUpToDate>false</LinksUpToDate>
  <SharedDoc>false</SharedDoc>
  <HyperlinksChanged>false</HyperlinksChanged>
  <AppVersion>14.0000</AppVersion>
  <Manager>7C教育资源网www.7cxk.net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7C教育资源网www.7cxk.net</dc:title>
  <dc:creator>7C教育资源网www.7cxk.net</dc:creator>
  <cp:keywords>7C教育资源网www.7cxk.net</cp:keywords>
  <dc:description>7C教育资源网www.7cxk.net</dc:description>
  <dc:subject>7C教育资源网www.7cxk.net</dc:subject>
  <cp:category>7C教育资源网www.7cxk.net</cp:category>
  <cp:lastModifiedBy>万润仪器贸易公司</cp:lastModifiedBy>
  <cp:revision>37</cp:revision>
  <dcterms:created xsi:type="dcterms:W3CDTF">2014-04-21T12:37:12Z</dcterms:created>
  <dcterms:modified xsi:type="dcterms:W3CDTF">2018-09-02T08:51:22Z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